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12188952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</file>

<file path=ppt/media/image1.png>
</file>

<file path=ppt/media/image2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Study components: point cloud validation, land cover-stratified assessment, void analysis, multi-dataset comparison.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All datasets reprojected to EPSG:32632 and resampled to 10 m grid for comparison.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Coherence &amp; k-NN parameters chosen to balance point retention and noise suppression; cubic resampling preserves terrain continuity.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SAOCOM InSAR Digital Elevation Model Validation Study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Land cover-stratified accuracy and spatial coverage analysis — Verona region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Coverage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Total 10 m cells (study area): 520,380</a:t>
            </a:r>
          </a:p>
          <a:p>
            <a:pPr>
              <a:defRPr sz="1200"/>
            </a:pPr>
            <a:r>
              <a:t>SAOCOM occupied cells: 67,613</a:t>
            </a:r>
          </a:p>
          <a:p>
            <a:pPr>
              <a:defRPr sz="1200"/>
            </a:pPr>
            <a:r>
              <a:t>Void cells (no data): 452,767 — Void percentage: 87.0%</a:t>
            </a:r>
          </a:p>
          <a:p>
            <a:pPr>
              <a:defRPr sz="1200"/>
            </a:pPr>
            <a:r>
              <a:t>Void mask raster saved: results/saocom_void_mask.tif (boolean raster: 0=data, 1=void).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CORINE Land Cover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DBF lookup used to remap CORINE Value → CODE_18 → LABEL3 (level 3 classes).</a:t>
            </a:r>
          </a:p>
          <a:p>
            <a:pPr>
              <a:defRPr sz="1400"/>
            </a:pPr>
            <a:r>
              <a:t>Remapped raster resampled to 10 m using nearest neighbor and masked to hull.</a:t>
            </a:r>
          </a:p>
          <a:p>
            <a:pPr>
              <a:defRPr sz="1400"/>
            </a:pPr>
            <a:r>
              <a:t>Colorblind-friendly palette applied (grouped by 1xx/2xx/3xx/4xx/5xx).</a:t>
            </a:r>
          </a:p>
          <a:p>
            <a:pPr>
              <a:defRPr sz="1400"/>
            </a:pPr>
            <a:r>
              <a:t>Classes present: see results/corine_classes_present.csv; maps exported as landcover_{code}_{name}.png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Land Cover Sampling at SAOCOM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CORINE raster sampled at each SAOCOM point location via row/col of 10 m grid transform.</a:t>
            </a:r>
          </a:p>
          <a:p>
            <a:pPr>
              <a:defRPr sz="1400"/>
            </a:pPr>
            <a:r>
              <a:t>Points outside grid bounds and NoData were removed.</a:t>
            </a:r>
          </a:p>
          <a:p>
            <a:pPr>
              <a:defRPr sz="1400"/>
            </a:pPr>
            <a:r>
              <a:t>Resulting analysis table: saocom_lc_analysis DataFrame (exported to results/).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Height Residuals by Land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Grouped by CORINE Level 3 classes; minimum 50 points per class enforced.</a:t>
            </a:r>
          </a:p>
          <a:p>
            <a:pPr>
              <a:defRPr sz="1200"/>
            </a:pPr>
            <a:r>
              <a:t>Metrics: N_points, median_diff_m, mean_diff_m, std_dev_m, NMAD_m.</a:t>
            </a:r>
          </a:p>
          <a:p>
            <a:pPr>
              <a:defRPr sz="1200"/>
            </a:pPr>
            <a:r>
              <a:t>Residual = Calibrated SAOCOM Height - TINITALY reference.</a:t>
            </a:r>
          </a:p>
          <a:p>
            <a:pPr>
              <a:defRPr sz="1200"/>
            </a:pPr>
            <a:r>
              <a:t>Results show urban areas with low spread; vineyards and orchards show large spread and high NMAD.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Void Analysis by Land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Per-class metrics: total cells, void_cells, area_km2, void_area_km2, pct_LC_is_void, pct_of_total_voids.</a:t>
            </a:r>
          </a:p>
          <a:p>
            <a:pPr>
              <a:defRPr sz="1200"/>
            </a:pPr>
            <a:r>
              <a:t>Filter: area &gt; 1.0 km² to remove tiny patches.</a:t>
            </a:r>
          </a:p>
          <a:p>
            <a:pPr>
              <a:defRPr sz="1200"/>
            </a:pPr>
            <a:r>
              <a:t>Top void classes (examples): Vineyards (99.7% void), Non-irrigated arable land (98.6%).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Violin Plot Analysis - Overall Comparison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280160"/>
            <a:ext cx="10972800" cy="5212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/>
            </a:pPr>
            <a:r>
              <a:t>Violin plots (SAOCOM-TIN, SAOCOM-COP) saved in results/violin_overall.png if generated. Plots include coherence-binned violins and overall distributions.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Violin Plot Analysis - By Land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Common CORINE codes with N≥50 plotted (outliers trimmed to 0.5th-99.5th percentile).</a:t>
            </a:r>
          </a:p>
          <a:p>
            <a:pPr>
              <a:defRPr sz="1200"/>
            </a:pPr>
            <a:r>
              <a:t>Synchronized X axis across TIN/COP comparisons with 5% padding for comparability.</a:t>
            </a:r>
          </a:p>
          <a:p>
            <a:pPr>
              <a:defRPr sz="1200"/>
            </a:pPr>
            <a:r>
              <a:t>Three modes: TINITALY-only, Copernicus-only, side-by-side comparison.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CORINE Land Cover Map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463040"/>
            <a:ext cx="10972800" cy="4937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CORINE map (masked) should be in results/corine_map_masked.png. Legend shows only classes present; scale bar lower right.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Sentinel-2 RGB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Bands: B04 (Red), B03 (Green), B02 (Blue) reprojected to UTM32N and resampled to 10 m (bilinear).</a:t>
            </a:r>
          </a:p>
          <a:p>
            <a:pPr>
              <a:defRPr sz="1400"/>
            </a:pPr>
            <a:r>
              <a:t>Stacked, percentile-normalized (2nd-98th) and clipped 0-1 for consistent visualization backgrounds.</a:t>
            </a:r>
          </a:p>
          <a:p>
            <a:pPr>
              <a:defRPr sz="1400"/>
            </a:pPr>
            <a:r>
              <a:t>Saved normalized RGB as results/sentinel_rgb_norm.png for use in overlays.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Individual Land Cover Overlays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One map per present land cover class with Sentinel background (70% opacity) and hatching overlays.</a:t>
            </a:r>
          </a:p>
          <a:p>
            <a:pPr>
              <a:defRPr sz="1200"/>
            </a:pPr>
            <a:r>
              <a:t>Filled polygons with black outlines and hatching; files: landcover_{code}_{safe_name}.png (44 files).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Datasets &amp; Study Area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SAOCOM: L-band InSAR point cloud (CSV with LAT2, LON2, HEIGHT, COHER).</a:t>
            </a:r>
          </a:p>
          <a:p>
            <a:pPr>
              <a:defRPr sz="1400"/>
            </a:pPr>
            <a:r>
              <a:t>TINITALY: 10 m reference DEM.</a:t>
            </a:r>
          </a:p>
          <a:p>
            <a:pPr>
              <a:defRPr sz="1400"/>
            </a:pPr>
            <a:r>
              <a:t>Copernicus GLO-30: 30 m reference DEM.</a:t>
            </a:r>
          </a:p>
          <a:p>
            <a:pPr>
              <a:defRPr sz="1400"/>
            </a:pPr>
            <a:r>
              <a:t>CORINE 2018: Land cover classification (level 3).</a:t>
            </a:r>
          </a:p>
          <a:p>
            <a:pPr>
              <a:defRPr sz="1400"/>
            </a:pPr>
            <a:r>
              <a:t>Sentinel-2: RGB imagery (bands B04/B03/B02).</a:t>
            </a:r>
          </a:p>
          <a:p>
            <a:pPr>
              <a:defRPr sz="1400"/>
            </a:pPr>
            <a:r>
              <a:t>Coordinate System: UTM Zone 32N (EPSG:32632).</a:t>
            </a:r>
          </a:p>
          <a:p>
            <a:pPr>
              <a:defRPr sz="1400"/>
            </a:pPr>
            <a:r>
              <a:t>Study area: convex hull around SAOCOM points in Verona (~52.04 km²).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SAOCOM Comparison - Gridded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Filter: COHER ≥ 0.3, valid reference heights, elevation range 50–850 m for stable comparisons.</a:t>
            </a:r>
          </a:p>
          <a:p>
            <a:pPr>
              <a:defRPr sz="1400"/>
            </a:pPr>
            <a:r>
              <a:t>Difference grids created by nearest neighbor interpolation and masked to hull.</a:t>
            </a:r>
          </a:p>
          <a:p>
            <a:pPr>
              <a:defRPr sz="1400"/>
            </a:pPr>
            <a:r>
              <a:t>Metrics: n_points, mean, median, std, rmse, mae, nmad, min, max, correlation.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SAOCOM Comparison Visualization</a:t>
            </a:r>
          </a:p>
        </p:txBody>
      </p:sp>
      <p:pic>
        <p:nvPicPr>
          <p:cNvPr id="3" name="Picture 2" descr="saocom_comparison_direction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280160"/>
            <a:ext cx="8488413" cy="53949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Scatter Plot Comparisons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463040"/>
            <a:ext cx="10972800" cy="4754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Scatter plots SAOCOM vs TIN, SAOCOM vs Copernicus and TIN vs Copernicus saved as results/scatter_comparisons.png.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Void Zones by Land Cover - Map</a:t>
            </a:r>
          </a:p>
        </p:txBody>
      </p:sp>
      <p:pic>
        <p:nvPicPr>
          <p:cNvPr id="3" name="Picture 2" descr="voids_by_landcover_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280160"/>
            <a:ext cx="7501232" cy="53949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Void Zones by Land Cover - Charts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Chart 1: Top landcover classes by % of class void (descending).</a:t>
            </a:r>
          </a:p>
          <a:p>
            <a:pPr>
              <a:defRPr sz="1200"/>
            </a:pPr>
            <a:r>
              <a:t>Chart 2: Top classes by % of total void area (largest absolute contributors).</a:t>
            </a:r>
          </a:p>
          <a:p>
            <a:pPr>
              <a:defRPr sz="1200"/>
            </a:pPr>
            <a:r>
              <a:t>Charts saved as results/voids_by_landcover_charts.png.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Land Cover with Voids - Outlined Visualization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463040"/>
            <a:ext cx="10972800" cy="4754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Detailed landcover-with-voids map: results/landcover_voids_outlined.png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Individual Coverage/Void Maps per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One per class: coverage (hatching), void (white with dot hatching), saved as landcover_{code}_{name}_coverage_void.png</a:t>
            </a:r>
          </a:p>
          <a:p>
            <a:pPr>
              <a:defRPr sz="1200"/>
            </a:pPr>
            <a:r>
              <a:t>Statistics shown: total area, coverage area, void area, coverage %, void %.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Coverage Summary Table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09728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/>
            </a:pPr>
            <a:r>
              <a:t>Full table of per-class coverage and void % exported to results/coverage_by_landcover.csv.</a:t>
            </a:r>
          </a:p>
          <a:p>
            <a:r>
              <a:t>Columns: code, name, coverage_pct, void_pct, total_km2. Sorted by void_pct descending.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Processing Outputs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Resampled DEMs: results/tinitaly_10m.tif, results/copernicus_10m.tif</a:t>
            </a:r>
          </a:p>
          <a:p>
            <a:pPr>
              <a:defRPr sz="1200"/>
            </a:pPr>
            <a:r>
              <a:t>Masked DEMs: results/tinitaly_10m_masked.tif, results/copernicus_10m_masked.tif</a:t>
            </a:r>
          </a:p>
          <a:p>
            <a:pPr>
              <a:defRPr sz="1200"/>
            </a:pPr>
            <a:r>
              <a:t>CORINE remapped: results/corine_remapped.tif, results/corine_10m_masked.tif</a:t>
            </a:r>
          </a:p>
          <a:p>
            <a:pPr>
              <a:defRPr sz="1200"/>
            </a:pPr>
            <a:r>
              <a:t>Void mask: results/saocom_void_mask.tif</a:t>
            </a:r>
          </a:p>
          <a:p>
            <a:pPr>
              <a:defRPr sz="1200"/>
            </a:pPr>
            <a:r>
              <a:t>Figures: saocom_comparison_directional.png, voids_by_landcover_map.png, voids_by_landcover_charts.png</a:t>
            </a:r>
          </a:p>
          <a:p>
            <a:pPr>
              <a:defRPr sz="1200"/>
            </a:pPr>
            <a:r>
              <a:t>Individual maps: landcover_{code}_{name}.png (44 files) and *_coverage_void.png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Code Structure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1) Data loading &amp; standardization (SAOCOM CSV, TINITALY, Copernicus, CORINE, Sentinel).</a:t>
            </a:r>
          </a:p>
          <a:p>
            <a:pPr>
              <a:defRPr sz="1200"/>
            </a:pPr>
            <a:r>
              <a:t>2) CRS standardization to EPSG:32632 and resampling to 10 m grid.</a:t>
            </a:r>
          </a:p>
          <a:p>
            <a:pPr>
              <a:defRPr sz="1200"/>
            </a:pPr>
            <a:r>
              <a:t>3) Coherence filtering, k-NN cleaning, hull mask generation.</a:t>
            </a:r>
          </a:p>
          <a:p>
            <a:pPr>
              <a:defRPr sz="1200"/>
            </a:pPr>
            <a:r>
              <a:t>4) Height calibration via median offset (stable points, γ ≥ 0.8).</a:t>
            </a:r>
          </a:p>
          <a:p>
            <a:pPr>
              <a:defRPr sz="1200"/>
            </a:pPr>
            <a:r>
              <a:t>5) Statistical validation: classical &amp; robust metrics (RMSE, NMAD, MAE, LE percentiles).</a:t>
            </a:r>
          </a:p>
          <a:p>
            <a:pPr>
              <a:defRPr sz="1200"/>
            </a:pPr>
            <a:r>
              <a:t>6) Land cover stratification and void analysis; comprehensive visualizations exported.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Processing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Coherence filtering: γ ≥ 0.3 to remove temporally unstable points.</a:t>
            </a:r>
          </a:p>
          <a:p>
            <a:pPr>
              <a:defRPr sz="1400"/>
            </a:pPr>
            <a:r>
              <a:t>Target grid resolution: 10 m, NODATA value: -9999.</a:t>
            </a:r>
          </a:p>
          <a:p>
            <a:pPr>
              <a:defRPr sz="1400"/>
            </a:pPr>
            <a:r>
              <a:t>Resampling: Cubic for continuous DEMs; Nearest neighbor for CORINE (categorical).</a:t>
            </a:r>
          </a:p>
          <a:p>
            <a:pPr>
              <a:defRPr sz="1400"/>
            </a:pPr>
            <a:r>
              <a:t>k-NN isolated point removal: k=5, distance threshold=100 m.</a:t>
            </a:r>
          </a:p>
          <a:p>
            <a:pPr>
              <a:defRPr sz="1400"/>
            </a:pPr>
            <a:r>
              <a:t>Valid-data mask: rasterized convex hull from SAOCOM points.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Notes &amp; How to Re-run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463040"/>
            <a:ext cx="11430000" cy="4754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To reproduce: run the Jupyter notebook provided (saocom_v3_merged) in a Python environment with geopandas, rasterio, scipy, scikit-learn, matplotlib.</a:t>
            </a:r>
          </a:p>
          <a:p>
            <a:pPr>
              <a:defRPr sz="1200"/>
            </a:pPr>
            <a:r>
              <a:t>This PPTX script reads figures and files from results/. If results/ is not present, slides still contain textual summaries.</a:t>
            </a:r>
          </a:p>
          <a:p>
            <a:pPr>
              <a:defRPr sz="1200"/>
            </a:pPr>
            <a:r>
              <a:t>PPTX saved as: SAOCOM_DEM_Validation_Study.pptx</a:t>
            </a:r>
          </a:p>
          <a:p>
            <a:pPr>
              <a:defRPr sz="1200"/>
            </a:pPr>
            <a:r>
              <a:t>Contact: use the notebook's author metadata for provenance and data lineage.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Data Preprocessing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SAOCOM: CSV loaded, columns standardized, numeric casting, invalid points removed (LAT2/LON2 != 0).</a:t>
            </a:r>
          </a:p>
          <a:p>
            <a:pPr>
              <a:defRPr sz="1400"/>
            </a:pPr>
            <a:r>
              <a:t>Applied coherence filter (γ ≥ 0.3) then reprojected to UTM32N.</a:t>
            </a:r>
          </a:p>
          <a:p>
            <a:pPr>
              <a:defRPr sz="1400"/>
            </a:pPr>
            <a:r>
              <a:t>Removed spatially-isolated points using k-NN (k=5, 100 m).</a:t>
            </a:r>
          </a:p>
          <a:p>
            <a:pPr>
              <a:defRPr sz="1400"/>
            </a:pPr>
            <a:r>
              <a:t>Reference DEMs: reprojected to UTM32N and resampled to 10 m using cubic interpolation.</a:t>
            </a:r>
          </a:p>
          <a:p>
            <a:pPr>
              <a:defRPr sz="1400"/>
            </a:pPr>
            <a:r>
              <a:t>Masked DEMs to SAOCOM convex hull and sampled DEM values at SAOCOM point pixel indices.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Height Calibration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Calibration approach: constant offset correction using robust median on stable points.</a:t>
            </a:r>
          </a:p>
          <a:p>
            <a:pPr>
              <a:defRPr sz="1200"/>
            </a:pPr>
            <a:r>
              <a:t>Stable point criteria: Coherence ≥ 0.8, valid reference height, |HEIGHT_RELATIVE| &lt; 1000 m (outlier guard).</a:t>
            </a:r>
          </a:p>
          <a:p>
            <a:pPr>
              <a:defRPr sz="1200"/>
            </a:pPr>
            <a:r>
              <a:t>TINITALY offset = median(Ref - SAOCOM_rel) = 4.308 m (N stable points = 46,920).</a:t>
            </a:r>
          </a:p>
          <a:p>
            <a:pPr>
              <a:defRPr sz="1200"/>
            </a:pPr>
            <a:r>
              <a:t>Copernicus offset = 4.761 m (N stable points = 46,939).</a:t>
            </a:r>
          </a:p>
          <a:p>
            <a:pPr>
              <a:defRPr sz="1200"/>
            </a:pPr>
            <a:r>
              <a:t>SAOCOM_Absolute = SAOCOM_Relative + offset.</a:t>
            </a:r>
          </a:p>
          <a:p>
            <a:pPr>
              <a:defRPr sz="1200"/>
            </a:pPr>
            <a:r>
              <a:t>Median used to avoid influence of long-tail outliers.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Reference DEM Cross-Comparison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Comparison: TINITALY (10 m) vs Copernicus (30 m resampled to 10 m).</a:t>
            </a:r>
          </a:p>
          <a:p>
            <a:pPr>
              <a:defRPr sz="1200"/>
            </a:pPr>
            <a:r>
              <a:t>Valid pixels compared: (masked region) — benchmark agreement.</a:t>
            </a:r>
          </a:p>
          <a:p>
            <a:pPr>
              <a:defRPr sz="1200"/>
            </a:pPr>
            <a:r>
              <a:t>Mean diff / Median diff ~ near zero; RMSE = 4.68 m; NMAD = 2.18 m.</a:t>
            </a:r>
          </a:p>
          <a:p>
            <a:pPr>
              <a:defRPr sz="1200"/>
            </a:pPr>
            <a:r>
              <a:t>Computed: min/max, std, MAE, correlation and directional breakdown (TINITALY higher / Copernicus higher / roughly equal using NMAD tolerance).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Statistical Metrics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200"/>
            </a:pPr>
            <a:r>
              <a:t>Bias (ME): mean(Dataset1 - Dataset2).</a:t>
            </a:r>
          </a:p>
          <a:p>
            <a:pPr>
              <a:defRPr sz="1200"/>
            </a:pPr>
            <a:r>
              <a:t>RMSE: sqrt(mean((Δh)^2)) — sensitive to outliers.</a:t>
            </a:r>
          </a:p>
          <a:p>
            <a:pPr>
              <a:defRPr sz="1200"/>
            </a:pPr>
            <a:r>
              <a:t>MAE: mean(|Δh|).</a:t>
            </a:r>
          </a:p>
          <a:p>
            <a:pPr>
              <a:defRPr sz="1200"/>
            </a:pPr>
            <a:r>
              <a:t>Std Dev: standard deviation of differences.</a:t>
            </a:r>
          </a:p>
          <a:p>
            <a:pPr>
              <a:defRPr sz="1200"/>
            </a:pPr>
            <a:r>
              <a:t>NMAD: 1.4826 × median(|Δh - median(Δh)|) — robust spread estimator.</a:t>
            </a:r>
          </a:p>
          <a:p>
            <a:pPr>
              <a:defRPr sz="1200"/>
            </a:pPr>
            <a:r>
              <a:t>LE68/LE90/LE95: percentiles of |Δh| (68/90/95).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/>
            </a:pPr>
            <a:r>
              <a:t>Height Statistics Summary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11430000" cy="5303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Summary statistics (selected):</a:t>
            </a:r>
          </a:p>
          <a:p>
            <a:pPr>
              <a:defRPr sz="1200"/>
            </a:pPr>
            <a:r>
              <a:t>- SAOCOM (relative) sample stats at points: (N = 1)  -- see output CSVs for full table.</a:t>
            </a:r>
          </a:p>
          <a:p>
            <a:pPr>
              <a:defRPr sz="1200"/>
            </a:pPr>
            <a:r>
              <a:t>- TINITALY @ SAOCOM points: [mean, median, std, min, max].</a:t>
            </a:r>
          </a:p>
          <a:p>
            <a:pPr>
              <a:defRPr sz="1200"/>
            </a:pPr>
            <a:r>
              <a:t>- Copernicus @ SAOCOM points: [mean, median, std, min, max].</a:t>
            </a:r>
          </a:p>
          <a:p>
            <a:pPr>
              <a:defRPr sz="1200"/>
            </a:pPr>
            <a:r>
              <a:t>Comparison summary:</a:t>
            </a:r>
          </a:p>
          <a:p>
            <a:pPr>
              <a:defRPr sz="1200"/>
            </a:pPr>
            <a:r>
              <a:t>- SAOCOM - TINITALY: RMSE = 15.25 m, NMAD = 5.24 m.</a:t>
            </a:r>
          </a:p>
          <a:p>
            <a:pPr>
              <a:defRPr sz="1200"/>
            </a:pPr>
            <a:r>
              <a:t>- SAOCOM - Copernicus: RMSE = 15.40 m, NMAD = 4.79 m.</a:t>
            </a:r>
          </a:p>
          <a:p>
            <a:pPr>
              <a:defRPr sz="1200"/>
            </a:pPr>
            <a:r>
              <a:t>Note: Full numerical tables were exported to results/ as CSV for reproducibility.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Visualization - Reference DEM Comparison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09728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/>
            </a:pPr>
            <a:r>
              <a:t>8-panel figure (TINITALY map, Copernicus map, differences, histograms) — saved in results/ (reference_dem_8panel.png) if available.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